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99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5966"/>
    <p:restoredTop sz="94660"/>
  </p:normalViewPr>
  <p:slideViewPr>
    <p:cSldViewPr snapToGrid="0">
      <p:cViewPr varScale="1">
        <p:scale>
          <a:sx n="114" d="100"/>
          <a:sy n="114" d="100"/>
        </p:scale>
        <p:origin x="372" y="132"/>
      </p:cViewPr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84"/>
      </p:cViewPr>
    </p:cSldViewPr>
  </p:notes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49A1EAB1-74B9-4439-99B7-4136D3E05832}" type="datetime1">
              <a:rPr lang="ko-KR" altLang="en-US"/>
              <a:pPr lvl="0">
                <a:defRPr/>
              </a:pPr>
              <a:t>2018-12-07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DB332595-E9CD-407C-9775-0F80E495EF9D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47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41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2943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3134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2520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7712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9533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552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09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2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25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1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00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04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67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748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0385858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slideLayout" Target="../slideLayouts/slideLayout14.xml"  /><Relationship Id="rId15" Type="http://schemas.openxmlformats.org/officeDocument/2006/relationships/slideLayout" Target="../slideLayouts/slideLayout15.xml"  /><Relationship Id="rId16" Type="http://schemas.openxmlformats.org/officeDocument/2006/relationships/slideLayout" Target="../slideLayouts/slideLayout16.xml"  /><Relationship Id="rId17" Type="http://schemas.openxmlformats.org/officeDocument/2006/relationships/slideLayout" Target="../slideLayouts/slideLayout17.xml"  /><Relationship Id="rId18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BEF0D-F0BB-DE4B-95CE-6DB70DBA9567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12/6/2018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D2E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AD2E03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465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gif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4212" y="706582"/>
            <a:ext cx="9623570" cy="1047404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드디어 </a:t>
            </a:r>
            <a:r>
              <a:rPr lang="ko-KR" altLang="en-US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특별실동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증축하게 되었습니다</a:t>
            </a:r>
            <a:r>
              <a:rPr lang="en-US" altLang="ko-KR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4212" y="6184669"/>
            <a:ext cx="8001000" cy="490451"/>
          </a:xfrm>
        </p:spPr>
        <p:txBody>
          <a:bodyPr/>
          <a:lstStyle/>
          <a:p>
            <a:r>
              <a:rPr lang="ko-KR" altLang="en-US" b="1" dirty="0">
                <a:solidFill>
                  <a:srgbClr val="FFFF00"/>
                </a:solidFill>
                <a:latin typeface="+mj-ea"/>
                <a:ea typeface="+mj-ea"/>
              </a:rPr>
              <a:t>위</a:t>
            </a:r>
            <a:r>
              <a:rPr lang="ko-KR" altLang="en-US" b="1" dirty="0" smtClean="0">
                <a:solidFill>
                  <a:srgbClr val="FFFF00"/>
                </a:solidFill>
                <a:latin typeface="+mj-ea"/>
                <a:ea typeface="+mj-ea"/>
              </a:rPr>
              <a:t> 건물은 본교가 </a:t>
            </a:r>
            <a:r>
              <a:rPr lang="ko-KR" altLang="en-US" b="1" smtClean="0">
                <a:solidFill>
                  <a:srgbClr val="FFFF00"/>
                </a:solidFill>
                <a:latin typeface="+mj-ea"/>
                <a:ea typeface="+mj-ea"/>
              </a:rPr>
              <a:t>추진하는 특별실동과는 </a:t>
            </a:r>
            <a:r>
              <a:rPr lang="ko-KR" altLang="en-US" b="1" dirty="0" smtClean="0">
                <a:solidFill>
                  <a:srgbClr val="FFFF00"/>
                </a:solidFill>
                <a:latin typeface="+mj-ea"/>
                <a:ea typeface="+mj-ea"/>
              </a:rPr>
              <a:t>무관함을 알려드립니다</a:t>
            </a:r>
            <a:r>
              <a:rPr lang="en-US" altLang="ko-KR" b="1" dirty="0" smtClean="0">
                <a:solidFill>
                  <a:srgbClr val="FFFF00"/>
                </a:solidFill>
                <a:latin typeface="+mj-ea"/>
                <a:ea typeface="+mj-ea"/>
              </a:rPr>
              <a:t>.</a:t>
            </a:r>
            <a:endParaRPr lang="ko-KR" altLang="en-US" b="1" dirty="0">
              <a:solidFill>
                <a:srgbClr val="FFFF00"/>
              </a:solidFill>
              <a:latin typeface="+mj-ea"/>
              <a:ea typeface="+mj-ea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09"/>
          <a:stretch/>
        </p:blipFill>
        <p:spPr>
          <a:xfrm>
            <a:off x="860856" y="2934393"/>
            <a:ext cx="5715000" cy="313836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5990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087106"/>
              </p:ext>
            </p:extLst>
          </p:nvPr>
        </p:nvGraphicFramePr>
        <p:xfrm>
          <a:off x="746686" y="1314425"/>
          <a:ext cx="9918543" cy="541324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30256">
                  <a:extLst>
                    <a:ext uri="{9D8B030D-6E8A-4147-A177-3AD203B41FA5}">
                      <a16:colId xmlns:a16="http://schemas.microsoft.com/office/drawing/2014/main" val="3508263705"/>
                    </a:ext>
                  </a:extLst>
                </a:gridCol>
                <a:gridCol w="2629429">
                  <a:extLst>
                    <a:ext uri="{9D8B030D-6E8A-4147-A177-3AD203B41FA5}">
                      <a16:colId xmlns:a16="http://schemas.microsoft.com/office/drawing/2014/main" val="2257862719"/>
                    </a:ext>
                  </a:extLst>
                </a:gridCol>
                <a:gridCol w="2629429">
                  <a:extLst>
                    <a:ext uri="{9D8B030D-6E8A-4147-A177-3AD203B41FA5}">
                      <a16:colId xmlns:a16="http://schemas.microsoft.com/office/drawing/2014/main" val="2340393299"/>
                    </a:ext>
                  </a:extLst>
                </a:gridCol>
                <a:gridCol w="2629429">
                  <a:extLst>
                    <a:ext uri="{9D8B030D-6E8A-4147-A177-3AD203B41FA5}">
                      <a16:colId xmlns:a16="http://schemas.microsoft.com/office/drawing/2014/main" val="3781635472"/>
                    </a:ext>
                  </a:extLst>
                </a:gridCol>
              </a:tblGrid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 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내용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3976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공사 명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홀트학교</a:t>
                      </a:r>
                      <a:r>
                        <a:rPr lang="ko-KR" altLang="en-US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sz="2000" kern="0" spc="0" dirty="0" err="1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특별실동</a:t>
                      </a:r>
                      <a:r>
                        <a:rPr lang="ko-KR" altLang="en-US" sz="20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증축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158857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특별교부금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1,835,000,000</a:t>
                      </a:r>
                      <a:r>
                        <a:rPr lang="ko-KR" altLang="en-US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원</a:t>
                      </a:r>
                      <a:r>
                        <a:rPr lang="en-US" altLang="ko-KR" sz="20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교육부 지원</a:t>
                      </a:r>
                      <a:r>
                        <a:rPr lang="en-US" altLang="ko-KR" sz="20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532919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대지 위치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경기도 일산서구 </a:t>
                      </a:r>
                      <a:r>
                        <a:rPr lang="ko-KR" altLang="en-US" sz="2000" kern="0" spc="0" dirty="0" err="1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탄현로</a:t>
                      </a:r>
                      <a:r>
                        <a:rPr lang="en-US" altLang="ko-KR" sz="20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42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79933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위치</a:t>
                      </a:r>
                      <a:r>
                        <a:rPr lang="en-US" altLang="ko-KR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검토</a:t>
                      </a:r>
                      <a:r>
                        <a:rPr lang="en-US" altLang="ko-KR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변경 전</a:t>
                      </a:r>
                      <a:r>
                        <a:rPr lang="en-US" altLang="ko-KR" sz="20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r>
                        <a:rPr lang="ko-KR" altLang="en-US" sz="20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전공과 뒤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변경</a:t>
                      </a: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1)</a:t>
                      </a:r>
                      <a:r>
                        <a:rPr lang="ko-KR" altLang="en-US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교문 옆</a:t>
                      </a: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右</a:t>
                      </a: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FFFF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변경</a:t>
                      </a:r>
                      <a:r>
                        <a:rPr lang="en-US" altLang="ko-KR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2) </a:t>
                      </a:r>
                      <a:r>
                        <a:rPr lang="ko-KR" altLang="en-US" sz="2000" kern="0" spc="0" dirty="0">
                          <a:solidFill>
                            <a:srgbClr val="00FFFF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시계탑 뒤</a:t>
                      </a:r>
                      <a:endParaRPr lang="ko-KR" altLang="en-US" sz="1600" kern="0" spc="0" dirty="0">
                        <a:solidFill>
                          <a:srgbClr val="00FFFF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2805318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대지 면적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0163904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건축 면적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7471102"/>
                  </a:ext>
                </a:extLst>
              </a:tr>
              <a:tr h="62436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건축규모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지상 </a:t>
                      </a:r>
                      <a:r>
                        <a:rPr lang="en-US" altLang="ko-KR" sz="16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2~3</a:t>
                      </a: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층</a:t>
                      </a:r>
                      <a:r>
                        <a:rPr lang="en-US" altLang="ko-KR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(</a:t>
                      </a: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지하</a:t>
                      </a:r>
                      <a:r>
                        <a:rPr lang="en-US" altLang="ko-KR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16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층</a:t>
                      </a:r>
                      <a:r>
                        <a:rPr lang="en-US" altLang="ko-KR" sz="16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?)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296355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419440" y="338288"/>
            <a:ext cx="34099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kumimoji="0" lang="ko-KR" altLang="en-US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공사개요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947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432494" y="726962"/>
            <a:ext cx="8850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특별교부금 신청 및 </a:t>
            </a:r>
            <a:r>
              <a:rPr kumimoji="0" lang="ko-KR" altLang="en-US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결정내역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422107"/>
              </p:ext>
            </p:extLst>
          </p:nvPr>
        </p:nvGraphicFramePr>
        <p:xfrm>
          <a:off x="820944" y="1768885"/>
          <a:ext cx="10791935" cy="4557098"/>
        </p:xfrm>
        <a:graphic>
          <a:graphicData uri="http://schemas.openxmlformats.org/drawingml/2006/table">
            <a:tbl>
              <a:tblPr/>
              <a:tblGrid>
                <a:gridCol w="1522358">
                  <a:extLst>
                    <a:ext uri="{9D8B030D-6E8A-4147-A177-3AD203B41FA5}">
                      <a16:colId xmlns:a16="http://schemas.microsoft.com/office/drawing/2014/main" val="2150718692"/>
                    </a:ext>
                  </a:extLst>
                </a:gridCol>
                <a:gridCol w="971429">
                  <a:extLst>
                    <a:ext uri="{9D8B030D-6E8A-4147-A177-3AD203B41FA5}">
                      <a16:colId xmlns:a16="http://schemas.microsoft.com/office/drawing/2014/main" val="1316967093"/>
                    </a:ext>
                  </a:extLst>
                </a:gridCol>
                <a:gridCol w="210150">
                  <a:extLst>
                    <a:ext uri="{9D8B030D-6E8A-4147-A177-3AD203B41FA5}">
                      <a16:colId xmlns:a16="http://schemas.microsoft.com/office/drawing/2014/main" val="713841105"/>
                    </a:ext>
                  </a:extLst>
                </a:gridCol>
                <a:gridCol w="926557">
                  <a:extLst>
                    <a:ext uri="{9D8B030D-6E8A-4147-A177-3AD203B41FA5}">
                      <a16:colId xmlns:a16="http://schemas.microsoft.com/office/drawing/2014/main" val="4022870520"/>
                    </a:ext>
                  </a:extLst>
                </a:gridCol>
                <a:gridCol w="228515">
                  <a:extLst>
                    <a:ext uri="{9D8B030D-6E8A-4147-A177-3AD203B41FA5}">
                      <a16:colId xmlns:a16="http://schemas.microsoft.com/office/drawing/2014/main" val="2860991576"/>
                    </a:ext>
                  </a:extLst>
                </a:gridCol>
                <a:gridCol w="1232940">
                  <a:extLst>
                    <a:ext uri="{9D8B030D-6E8A-4147-A177-3AD203B41FA5}">
                      <a16:colId xmlns:a16="http://schemas.microsoft.com/office/drawing/2014/main" val="566788682"/>
                    </a:ext>
                  </a:extLst>
                </a:gridCol>
                <a:gridCol w="759363">
                  <a:extLst>
                    <a:ext uri="{9D8B030D-6E8A-4147-A177-3AD203B41FA5}">
                      <a16:colId xmlns:a16="http://schemas.microsoft.com/office/drawing/2014/main" val="3074146427"/>
                    </a:ext>
                  </a:extLst>
                </a:gridCol>
                <a:gridCol w="311277">
                  <a:extLst>
                    <a:ext uri="{9D8B030D-6E8A-4147-A177-3AD203B41FA5}">
                      <a16:colId xmlns:a16="http://schemas.microsoft.com/office/drawing/2014/main" val="4046169812"/>
                    </a:ext>
                  </a:extLst>
                </a:gridCol>
                <a:gridCol w="825430">
                  <a:extLst>
                    <a:ext uri="{9D8B030D-6E8A-4147-A177-3AD203B41FA5}">
                      <a16:colId xmlns:a16="http://schemas.microsoft.com/office/drawing/2014/main" val="4057376056"/>
                    </a:ext>
                  </a:extLst>
                </a:gridCol>
                <a:gridCol w="185326">
                  <a:extLst>
                    <a:ext uri="{9D8B030D-6E8A-4147-A177-3AD203B41FA5}">
                      <a16:colId xmlns:a16="http://schemas.microsoft.com/office/drawing/2014/main" val="550329237"/>
                    </a:ext>
                  </a:extLst>
                </a:gridCol>
                <a:gridCol w="1140040">
                  <a:extLst>
                    <a:ext uri="{9D8B030D-6E8A-4147-A177-3AD203B41FA5}">
                      <a16:colId xmlns:a16="http://schemas.microsoft.com/office/drawing/2014/main" val="560228226"/>
                    </a:ext>
                  </a:extLst>
                </a:gridCol>
                <a:gridCol w="1104781">
                  <a:extLst>
                    <a:ext uri="{9D8B030D-6E8A-4147-A177-3AD203B41FA5}">
                      <a16:colId xmlns:a16="http://schemas.microsoft.com/office/drawing/2014/main" val="356242512"/>
                    </a:ext>
                  </a:extLst>
                </a:gridCol>
                <a:gridCol w="1373769">
                  <a:extLst>
                    <a:ext uri="{9D8B030D-6E8A-4147-A177-3AD203B41FA5}">
                      <a16:colId xmlns:a16="http://schemas.microsoft.com/office/drawing/2014/main" val="375949578"/>
                    </a:ext>
                  </a:extLst>
                </a:gridCol>
              </a:tblGrid>
              <a:tr h="5221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단위</a:t>
                      </a:r>
                      <a:r>
                        <a:rPr lang="en-US" altLang="ko-KR" sz="1100" kern="0" spc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100" kern="0" spc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천원</a:t>
                      </a:r>
                      <a:r>
                        <a:rPr lang="en-US" altLang="ko-KR" sz="1100" kern="0" spc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091682"/>
                  </a:ext>
                </a:extLst>
              </a:tr>
              <a:tr h="403493">
                <a:tc row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 분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err="1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보조결정액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신청액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차액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비고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047584"/>
                  </a:ext>
                </a:extLst>
              </a:tr>
              <a:tr h="4034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면적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단가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금액</a:t>
                      </a:r>
                      <a:endParaRPr lang="ko-KR" alt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면적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단가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금액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245038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화장실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104.7㎡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2,744 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287,296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104.7㎡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2,744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287,296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환경개선사업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단가 적용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644465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계단실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96.3㎡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1,237 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119,123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96.3㎡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1,237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119,123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219893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엘리베이터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개소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196,239 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196,239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개소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196,239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196,239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867752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연결복도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5m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7,495 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37,475 </a:t>
                      </a:r>
                      <a:endParaRPr lang="en-US" sz="1400" kern="0" spc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5m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7,495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37,475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714865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옹벽</a:t>
                      </a:r>
                      <a:r>
                        <a:rPr lang="en-US" altLang="ko-KR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H:4m)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30m</a:t>
                      </a:r>
                      <a:endParaRPr 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1,863 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55,890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30m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1,863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55,890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05458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특별교실증축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719.1㎡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1,432 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1,029,751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1027.2㎡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1,432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1,470,951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-441,200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423296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태양광공사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식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110,000 </a:t>
                      </a:r>
                      <a:endParaRPr 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110,000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식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110,000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110,000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견적</a:t>
                      </a:r>
                      <a:r>
                        <a:rPr lang="en-US" altLang="ko-KR" sz="11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kern="0" spc="0" dirty="0" err="1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세운건설</a:t>
                      </a:r>
                      <a:r>
                        <a:rPr lang="en-US" altLang="ko-KR" sz="11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374744"/>
                  </a:ext>
                </a:extLst>
              </a:tr>
              <a:tr h="40349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계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　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　</a:t>
                      </a:r>
                      <a:endParaRPr lang="ko-KR" altLang="en-US" sz="1400" kern="0" spc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FFFF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1,835,000 </a:t>
                      </a:r>
                      <a:endParaRPr lang="en-US" sz="1400" kern="0" spc="0" dirty="0">
                        <a:solidFill>
                          <a:srgbClr val="FFFF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　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　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2,276,974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-441,974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-100" dirty="0"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백만원미만절사</a:t>
                      </a:r>
                      <a:endParaRPr lang="ko-KR" altLang="en-US" sz="1400" kern="0" spc="0" dirty="0"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33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7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446220" y="389065"/>
            <a:ext cx="36118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공사 원칙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588773" y="1569196"/>
            <a:ext cx="11317088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가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2~3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층으로 짓되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추후 더 지을 수 있도록 기반 조성</a:t>
            </a: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나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추후 </a:t>
            </a:r>
            <a:r>
              <a:rPr lang="ko-KR" altLang="en-US" sz="28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가칭“문화예술학교기업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”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(4~5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층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8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증축 가능한 토대 마련 </a:t>
            </a:r>
            <a:endParaRPr lang="ko-KR" altLang="en-US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사각형 형태로 건축</a:t>
            </a:r>
            <a:endParaRPr lang="ko-KR" altLang="en-US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승강기 설치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추후 </a:t>
            </a:r>
            <a:r>
              <a:rPr lang="ko-KR" altLang="en-US" sz="28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최대 </a:t>
            </a:r>
            <a:r>
              <a:rPr lang="en-US" altLang="ko-KR" sz="28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층까지 연동 가능 설계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마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내진 설계</a:t>
            </a:r>
            <a:endParaRPr lang="ko-KR" altLang="en-US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바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천정 에어컨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공기청정기 설치</a:t>
            </a:r>
            <a:endParaRPr lang="ko-KR" altLang="en-US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추진위원회 결성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위원회 구성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교장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교감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교원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1,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행정실장</a:t>
            </a:r>
            <a:r>
              <a:rPr lang="en-US" altLang="ko-KR" sz="28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</a:p>
          <a:p>
            <a:pPr algn="just" fontAlgn="base" latinLnBrk="1">
              <a:lnSpc>
                <a:spcPct val="130000"/>
              </a:lnSpc>
            </a:pP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   </a:t>
            </a:r>
            <a:r>
              <a:rPr lang="ko-KR" altLang="en-US" sz="2800" kern="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행정계장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간사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학부모 대표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외부공사전문가 </a:t>
            </a:r>
            <a:r>
              <a:rPr lang="en-US" altLang="ko-KR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8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 영입</a:t>
            </a:r>
            <a:endParaRPr lang="ko-KR" altLang="en-US" kern="0" spc="0" dirty="0"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261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309570" y="381830"/>
            <a:ext cx="56268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b="1" cap="none" dirty="0">
                <a:ln>
                  <a:noFill/>
                </a:ln>
                <a:solidFill>
                  <a:srgbClr val="FFFF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협의 및 </a:t>
            </a:r>
            <a:r>
              <a:rPr kumimoji="0" lang="ko-KR" altLang="en-US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검토사항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69667" y="1591309"/>
            <a:ext cx="1115152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</a:t>
            </a:r>
            <a:r>
              <a:rPr lang="en-US" altLang="ko-KR" sz="2400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장소 변경 가능 여부</a:t>
            </a:r>
            <a:r>
              <a:rPr lang="en-US" altLang="ko-KR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전공과 뒤</a:t>
            </a:r>
            <a:r>
              <a:rPr lang="en-US" altLang="ko-KR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=&gt;</a:t>
            </a:r>
            <a:r>
              <a:rPr lang="ko-KR" altLang="en-US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교문 우측</a:t>
            </a:r>
            <a:r>
              <a:rPr lang="en-US" altLang="ko-KR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)-</a:t>
            </a:r>
            <a:r>
              <a:rPr lang="ko-KR" altLang="en-US" sz="2400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본부와 사전협의</a:t>
            </a:r>
            <a:endParaRPr lang="ko-KR" altLang="en-US" sz="2400" kern="0" dirty="0">
              <a:solidFill>
                <a:srgbClr val="00FFFF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장소변경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시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교육청에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설계변경안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통보 및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공사별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보조금액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전액 </a:t>
            </a:r>
            <a:r>
              <a:rPr lang="ko-KR" altLang="en-US" sz="24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활용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협의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나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현재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일산원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토지로 되어 있는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변경안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확정 시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학교 소유 토지로의 전환 </a:t>
            </a:r>
            <a:r>
              <a:rPr lang="ko-KR" altLang="en-US" sz="24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및</a:t>
            </a:r>
            <a:endParaRPr lang="en-US" altLang="ko-KR" sz="2400" kern="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kern="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공사가능</a:t>
            </a:r>
            <a:r>
              <a:rPr lang="ko-KR" altLang="en-US" sz="24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확인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지하 주차장 설치 및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미설치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시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소요비용 확인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  <a:r>
              <a:rPr lang="en-US" altLang="ko-KR" sz="2400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설치할 </a:t>
            </a:r>
            <a:r>
              <a:rPr lang="ko-KR" altLang="en-US" sz="2400" u="sng" kern="0" dirty="0" err="1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특별교실</a:t>
            </a:r>
            <a:r>
              <a:rPr lang="ko-KR" altLang="en-US" sz="2400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 이름 공모</a:t>
            </a:r>
            <a:endParaRPr lang="ko-KR" altLang="en-US" sz="1600" kern="0" dirty="0">
              <a:solidFill>
                <a:srgbClr val="00FFFF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마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옥상에 태양광 설치 검토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바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고양시에 </a:t>
            </a:r>
            <a:r>
              <a:rPr lang="ko-KR" altLang="en-US" sz="24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대응투자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지원 관련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실무자 간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협의회 날짜 선정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행정실장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특별교부금은 내년도 추경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(7~8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월쯤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때쯤 예산 지원 예정</a:t>
            </a:r>
            <a:endParaRPr lang="ko-KR" altLang="en-US" sz="16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30000"/>
              </a:lnSpc>
            </a:pP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아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공사는 </a:t>
            </a:r>
            <a:r>
              <a:rPr lang="en-US" altLang="ko-KR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2020</a:t>
            </a:r>
            <a:r>
              <a:rPr lang="ko-KR" altLang="en-US" sz="24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초반쯤 완공 예정</a:t>
            </a:r>
            <a:endParaRPr lang="ko-KR" altLang="en-US" sz="1600" kern="0" spc="0" dirty="0"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805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591080" y="312003"/>
            <a:ext cx="36118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b="1" cap="none" dirty="0" smtClean="0">
                <a:ln>
                  <a:noFill/>
                </a:ln>
                <a:solidFill>
                  <a:srgbClr val="FFFF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증축 위치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11664" y="1143000"/>
            <a:ext cx="14697399" cy="495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377542232" descr="DRW00000f9c228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32" y="1320800"/>
            <a:ext cx="9626601" cy="534044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3742266" y="3166533"/>
            <a:ext cx="460699" cy="677334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58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726489" y="480904"/>
            <a:ext cx="42162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b="1" cap="none" dirty="0">
                <a:ln>
                  <a:noFill/>
                </a:ln>
                <a:solidFill>
                  <a:srgbClr val="FFFF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장단점 비교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47723"/>
              </p:ext>
            </p:extLst>
          </p:nvPr>
        </p:nvGraphicFramePr>
        <p:xfrm>
          <a:off x="726488" y="1585100"/>
          <a:ext cx="10886391" cy="496824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197119">
                  <a:extLst>
                    <a:ext uri="{9D8B030D-6E8A-4147-A177-3AD203B41FA5}">
                      <a16:colId xmlns:a16="http://schemas.microsoft.com/office/drawing/2014/main" val="3527042268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14326997"/>
                    </a:ext>
                  </a:extLst>
                </a:gridCol>
                <a:gridCol w="2433533">
                  <a:extLst>
                    <a:ext uri="{9D8B030D-6E8A-4147-A177-3AD203B41FA5}">
                      <a16:colId xmlns:a16="http://schemas.microsoft.com/office/drawing/2014/main" val="125552601"/>
                    </a:ext>
                  </a:extLst>
                </a:gridCol>
                <a:gridCol w="2603979">
                  <a:extLst>
                    <a:ext uri="{9D8B030D-6E8A-4147-A177-3AD203B41FA5}">
                      <a16:colId xmlns:a16="http://schemas.microsoft.com/office/drawing/2014/main" val="4043938446"/>
                    </a:ext>
                  </a:extLst>
                </a:gridCol>
              </a:tblGrid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구분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안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전공과 뒤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안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교문 옆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안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시계탑 주위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1802254195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접근성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편리성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휠체어</a:t>
                      </a:r>
                      <a:r>
                        <a:rPr lang="en-US" altLang="ko-KR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3150658223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경제성</a:t>
                      </a:r>
                      <a:r>
                        <a:rPr lang="en-US" altLang="ko-KR" sz="2400" b="1" kern="0" spc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2400" b="1" kern="0" spc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활용성</a:t>
                      </a:r>
                      <a:endParaRPr lang="ko-KR" altLang="en-US" sz="1600" b="1" kern="0" spc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1540615328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경관과의 조화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1042541944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대외 협조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3002655689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소계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8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9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3062473354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소결론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162297703"/>
                  </a:ext>
                </a:extLst>
              </a:tr>
              <a:tr h="5635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결정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b="1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121590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7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261942" y="486672"/>
            <a:ext cx="56268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b="1" cap="none" dirty="0" smtClean="0">
                <a:ln>
                  <a:noFill/>
                </a:ln>
                <a:solidFill>
                  <a:srgbClr val="FFFF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역대 지원비 내역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66030"/>
              </p:ext>
            </p:extLst>
          </p:nvPr>
        </p:nvGraphicFramePr>
        <p:xfrm>
          <a:off x="606828" y="1856279"/>
          <a:ext cx="11097490" cy="271521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980902">
                  <a:extLst>
                    <a:ext uri="{9D8B030D-6E8A-4147-A177-3AD203B41FA5}">
                      <a16:colId xmlns:a16="http://schemas.microsoft.com/office/drawing/2014/main" val="3447755183"/>
                    </a:ext>
                  </a:extLst>
                </a:gridCol>
                <a:gridCol w="947651">
                  <a:extLst>
                    <a:ext uri="{9D8B030D-6E8A-4147-A177-3AD203B41FA5}">
                      <a16:colId xmlns:a16="http://schemas.microsoft.com/office/drawing/2014/main" val="742736442"/>
                    </a:ext>
                  </a:extLst>
                </a:gridCol>
                <a:gridCol w="1080655">
                  <a:extLst>
                    <a:ext uri="{9D8B030D-6E8A-4147-A177-3AD203B41FA5}">
                      <a16:colId xmlns:a16="http://schemas.microsoft.com/office/drawing/2014/main" val="315580119"/>
                    </a:ext>
                  </a:extLst>
                </a:gridCol>
                <a:gridCol w="1687484">
                  <a:extLst>
                    <a:ext uri="{9D8B030D-6E8A-4147-A177-3AD203B41FA5}">
                      <a16:colId xmlns:a16="http://schemas.microsoft.com/office/drawing/2014/main" val="584052586"/>
                    </a:ext>
                  </a:extLst>
                </a:gridCol>
                <a:gridCol w="1521229">
                  <a:extLst>
                    <a:ext uri="{9D8B030D-6E8A-4147-A177-3AD203B41FA5}">
                      <a16:colId xmlns:a16="http://schemas.microsoft.com/office/drawing/2014/main" val="3046048552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4117643982"/>
                    </a:ext>
                  </a:extLst>
                </a:gridCol>
                <a:gridCol w="1529542">
                  <a:extLst>
                    <a:ext uri="{9D8B030D-6E8A-4147-A177-3AD203B41FA5}">
                      <a16:colId xmlns:a16="http://schemas.microsoft.com/office/drawing/2014/main" val="3680346769"/>
                    </a:ext>
                  </a:extLst>
                </a:gridCol>
                <a:gridCol w="1770609">
                  <a:extLst>
                    <a:ext uri="{9D8B030D-6E8A-4147-A177-3AD203B41FA5}">
                      <a16:colId xmlns:a16="http://schemas.microsoft.com/office/drawing/2014/main" val="4037771130"/>
                    </a:ext>
                  </a:extLst>
                </a:gridCol>
              </a:tblGrid>
              <a:tr h="56058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 err="1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준공연도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공사 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 err="1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도교육청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고양시청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본부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자부담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799587365"/>
                  </a:ext>
                </a:extLst>
              </a:tr>
              <a:tr h="404334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대응</a:t>
                      </a:r>
                      <a:endParaRPr lang="ko-KR" altLang="en-US" sz="1200" kern="0" spc="0"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투자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2004</a:t>
                      </a: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다목적실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503,530,000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360,000,000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175,000,000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71,470,000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1,110,000,000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955067325"/>
                  </a:ext>
                </a:extLst>
              </a:tr>
              <a:tr h="4092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2011</a:t>
                      </a: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전공과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442,640,000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400,000,000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700,000,000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89.845,000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1,632,485,000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967406831"/>
                  </a:ext>
                </a:extLst>
              </a:tr>
              <a:tr h="81363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</a:t>
                      </a:r>
                      <a:endParaRPr lang="ko-KR" altLang="en-US" sz="1200" kern="0" spc="0"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2011</a:t>
                      </a: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이중창</a:t>
                      </a:r>
                      <a:endParaRPr lang="ko-KR" altLang="en-US" sz="1200" kern="0" spc="0"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승강기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593,000,000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1,568,370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594,568,370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086771108"/>
                  </a:ext>
                </a:extLst>
              </a:tr>
              <a:tr h="52736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특별교부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2019</a:t>
                      </a: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특별실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6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1,835,000,000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?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?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1,835,000,000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443596700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539287" y="4874125"/>
            <a:ext cx="114644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2800" b="1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※</a:t>
            </a:r>
            <a:r>
              <a:rPr lang="ko-KR" altLang="en-US" sz="2800" b="1" u="sng" kern="0" dirty="0" err="1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홀트학교</a:t>
            </a:r>
            <a:r>
              <a:rPr lang="ko-KR" altLang="en-US" sz="2800" b="1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 개교 이래</a:t>
            </a:r>
            <a:r>
              <a:rPr lang="en-US" altLang="ko-KR" sz="2800" b="1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b="1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정부로부터 가장 많이 지원받은 특별교부금임</a:t>
            </a:r>
            <a:r>
              <a:rPr lang="en-US" altLang="ko-KR" sz="2800" b="1" u="sng" kern="0" dirty="0">
                <a:solidFill>
                  <a:srgbClr val="00FFFF"/>
                </a:solidFill>
                <a:uFill>
                  <a:solidFill>
                    <a:srgbClr val="000000"/>
                  </a:solidFill>
                </a:u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ko-KR" altLang="en-US" sz="2800" b="1" kern="0" dirty="0">
                <a:solidFill>
                  <a:srgbClr val="00FF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b="1" kern="0" dirty="0">
              <a:solidFill>
                <a:srgbClr val="00FFFF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60000"/>
              </a:lnSpc>
            </a:pP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☞부족한 금액에 대해서는 고양시에 </a:t>
            </a:r>
            <a:r>
              <a:rPr lang="ko-KR" altLang="en-US" sz="16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대응투자로</a:t>
            </a: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억 정도 더 지원받기 위해 노력</a:t>
            </a:r>
            <a:endParaRPr lang="ko-KR" altLang="en-US" sz="11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60000"/>
              </a:lnSpc>
            </a:pP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☞공사 중</a:t>
            </a:r>
            <a:r>
              <a:rPr lang="en-US" altLang="ko-KR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자재 및 인건비 상승 등의 부득이한 요인 발생 시</a:t>
            </a:r>
            <a:r>
              <a:rPr lang="en-US" altLang="ko-KR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본부 지원비 요청 예정</a:t>
            </a:r>
            <a:endParaRPr lang="ko-KR" altLang="en-US" sz="1100" kern="0" spc="0" dirty="0"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50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833272" y="818334"/>
            <a:ext cx="34099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b="1" cap="none" dirty="0">
                <a:ln>
                  <a:noFill/>
                </a:ln>
                <a:solidFill>
                  <a:srgbClr val="FFFF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</a:t>
            </a:r>
            <a:r>
              <a:rPr kumimoji="0" lang="en-US" altLang="ko-KR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kumimoji="0" lang="ko-KR" altLang="en-US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기대효과</a:t>
            </a:r>
            <a:endParaRPr kumimoji="0" lang="ko-KR" altLang="en-US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099767" y="2275686"/>
            <a:ext cx="10405047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가</a:t>
            </a:r>
            <a:r>
              <a:rPr lang="en-US" altLang="ko-KR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학교 약점의 </a:t>
            </a:r>
            <a:r>
              <a:rPr lang="ko-KR" altLang="en-US" sz="36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강점화로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6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학교간 경쟁력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강화</a:t>
            </a:r>
          </a:p>
          <a:p>
            <a:pPr algn="just" fontAlgn="base" latinLnBrk="1">
              <a:lnSpc>
                <a:spcPct val="160000"/>
              </a:lnSpc>
            </a:pP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나</a:t>
            </a:r>
            <a:r>
              <a:rPr lang="en-US" altLang="ko-KR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중도중복장애학생들의 </a:t>
            </a:r>
            <a:r>
              <a:rPr lang="ko-KR" altLang="en-US" sz="3600" kern="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학습권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6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보장 확대</a:t>
            </a:r>
            <a:endParaRPr lang="ko-KR" altLang="en-US" sz="24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60000"/>
              </a:lnSpc>
            </a:pP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</a:t>
            </a:r>
            <a:r>
              <a:rPr lang="en-US" altLang="ko-KR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다양한 활동을 통한 </a:t>
            </a:r>
            <a:r>
              <a:rPr lang="ko-KR" altLang="en-US" sz="36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학습효과의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극대화</a:t>
            </a:r>
            <a:endParaRPr lang="ko-KR" altLang="en-US" sz="2400" kern="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 fontAlgn="base" latinLnBrk="1">
              <a:lnSpc>
                <a:spcPct val="160000"/>
              </a:lnSpc>
            </a:pP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  <a:r>
              <a:rPr lang="en-US" altLang="ko-KR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추후 </a:t>
            </a:r>
            <a:r>
              <a:rPr lang="ko-KR" altLang="en-US" sz="3600" kern="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가칭 문화예술학교기업으로의 </a:t>
            </a:r>
            <a:r>
              <a:rPr lang="ko-KR" altLang="en-US" sz="3600" kern="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기반 조성</a:t>
            </a:r>
            <a:endParaRPr lang="ko-KR" altLang="en-US" sz="2400" kern="0" spc="0" dirty="0"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49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1_슬라이스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20"/>
        <a:ea typeface=""/>
        <a:cs typeface=""/>
        <a:font script="Jpan" typeface="メイリオ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20"/>
        <a:ea typeface=""/>
        <a:cs typeface=""/>
        <a:font script="Jpan" typeface="メイリオ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2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579</ep:Words>
  <ep:PresentationFormat>와이드스크린</ep:PresentationFormat>
  <ep:Paragraphs>203</ep:Paragraphs>
  <ep:Slides>9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ep:HeadingPairs>
  <ep:TitlesOfParts>
    <vt:vector size="10" baseType="lpstr">
      <vt:lpstr>1_슬라이스</vt:lpstr>
      <vt:lpstr>드디어 특별실동 증축하게 되었습니다.</vt:lpstr>
      <vt:lpstr>1. 공사개요</vt:lpstr>
      <vt:lpstr>2. 특별교부금 신청 및 결정내역</vt:lpstr>
      <vt:lpstr>3. 공사 원칙</vt:lpstr>
      <vt:lpstr>4. 협의 및 검토사항</vt:lpstr>
      <vt:lpstr>5. 증축 위치</vt:lpstr>
      <vt:lpstr>6. 장단점 비교</vt:lpstr>
      <vt:lpstr>7. 역대 지원비 내역</vt:lpstr>
      <vt:lpstr>8. 기대효과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2018-11-26T04:59:21.000</dcterms:created>
  <dc:creator>kbh</dc:creator>
  <cp:lastModifiedBy>User</cp:lastModifiedBy>
  <dcterms:modified xsi:type="dcterms:W3CDTF">2018-12-07T00:20:33.488</dcterms:modified>
  <cp:revision>45</cp:revision>
  <dc:title>특별실동 증축(안)</dc:title>
  <cp:version>0906.0100.01</cp:version>
</cp:coreProperties>
</file>